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302" r:id="rId32"/>
    <p:sldId id="303" r:id="rId33"/>
    <p:sldId id="304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3"/>
    <p:restoredTop sz="94674"/>
  </p:normalViewPr>
  <p:slideViewPr>
    <p:cSldViewPr snapToGrid="0" snapToObjects="1">
      <p:cViewPr varScale="1">
        <p:scale>
          <a:sx n="130" d="100"/>
          <a:sy n="130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Flight 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Solo</c:v>
                </c:pt>
                <c:pt idx="1">
                  <c:v>IRIS+</c:v>
                </c:pt>
                <c:pt idx="2">
                  <c:v>DJI Phantom 3</c:v>
                </c:pt>
                <c:pt idx="3">
                  <c:v>DJI Phantom 4</c:v>
                </c:pt>
                <c:pt idx="4">
                  <c:v>SenseFly eBee</c:v>
                </c:pt>
                <c:pt idx="5">
                  <c:v>Sirius Pro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41-4520-9EDA-82533887D1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741-4520-9EDA-82533887D1F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5741-4520-9EDA-82533887D1F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741-4520-9EDA-82533887D1F8}"/>
              </c:ext>
            </c:extLst>
          </c:dPt>
          <c:dPt>
            <c:idx val="3"/>
            <c:invertIfNegative val="0"/>
            <c:bubble3D val="0"/>
            <c:spPr>
              <a:solidFill>
                <a:srgbClr val="8656A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741-4520-9EDA-82533887D1F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7620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5741-4520-9EDA-82533887D1F8}"/>
              </c:ext>
            </c:extLst>
          </c:dPt>
          <c:cat>
            <c:strRef>
              <c:f>Sheet1!$A$2:$A$7</c:f>
              <c:strCache>
                <c:ptCount val="6"/>
                <c:pt idx="0">
                  <c:v>Solo</c:v>
                </c:pt>
                <c:pt idx="1">
                  <c:v>IRIS+</c:v>
                </c:pt>
                <c:pt idx="2">
                  <c:v>DJI Phantom 3</c:v>
                </c:pt>
                <c:pt idx="3">
                  <c:v>DJI Phantom 4</c:v>
                </c:pt>
                <c:pt idx="4">
                  <c:v>SenseFly eBee</c:v>
                </c:pt>
                <c:pt idx="5">
                  <c:v>Sirius Pro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20.0</c:v>
                </c:pt>
                <c:pt idx="1">
                  <c:v>20.0</c:v>
                </c:pt>
                <c:pt idx="2">
                  <c:v>25.0</c:v>
                </c:pt>
                <c:pt idx="3">
                  <c:v>28.0</c:v>
                </c:pt>
                <c:pt idx="4">
                  <c:v>45.0</c:v>
                </c:pt>
                <c:pt idx="5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741-4520-9EDA-82533887D1F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Solo</c:v>
                </c:pt>
                <c:pt idx="1">
                  <c:v>IRIS+</c:v>
                </c:pt>
                <c:pt idx="2">
                  <c:v>DJI Phantom 3</c:v>
                </c:pt>
                <c:pt idx="3">
                  <c:v>DJI Phantom 4</c:v>
                </c:pt>
                <c:pt idx="4">
                  <c:v>SenseFly eBee</c:v>
                </c:pt>
                <c:pt idx="5">
                  <c:v>Sirius Pro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741-4520-9EDA-82533887D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37"/>
        <c:axId val="1075308800"/>
        <c:axId val="1075310576"/>
      </c:barChart>
      <c:catAx>
        <c:axId val="107530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310576"/>
        <c:crosses val="autoZero"/>
        <c:auto val="1"/>
        <c:lblAlgn val="ctr"/>
        <c:lblOffset val="100"/>
        <c:noMultiLvlLbl val="0"/>
      </c:catAx>
      <c:valAx>
        <c:axId val="107531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30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95385-CEB4-3D48-8DC1-9B124D376F70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853C6-9474-7642-AD13-324E5BB56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 visual</a:t>
            </a:r>
            <a:r>
              <a:rPr lang="en-US" baseline="0" dirty="0"/>
              <a:t> image showing all the 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02215-2A3D-4853-BD08-28D1D6B533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5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294410"/>
            <a:ext cx="10515600" cy="3621974"/>
          </a:xfrm>
        </p:spPr>
        <p:txBody>
          <a:bodyPr>
            <a:normAutofit/>
          </a:bodyPr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612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5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2639" y="1825625"/>
            <a:ext cx="6271161" cy="4070351"/>
          </a:xfrm>
        </p:spPr>
        <p:txBody>
          <a:bodyPr/>
          <a:lstStyle>
            <a:lvl1pPr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5A2F-F4EA-0E44-961F-87A8FB04C84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825626"/>
            <a:ext cx="4076700" cy="4070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3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5A2F-F4EA-0E44-961F-87A8FB04C84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605642"/>
            <a:ext cx="10515600" cy="1085046"/>
          </a:xfrm>
        </p:spPr>
        <p:txBody>
          <a:bodyPr/>
          <a:lstStyle>
            <a:lvl1pPr>
              <a:defRPr>
                <a:solidFill>
                  <a:srgbClr val="005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116033" cy="4086077"/>
          </a:xfrm>
        </p:spPr>
        <p:txBody>
          <a:bodyPr/>
          <a:lstStyle>
            <a:lvl1pPr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3"/>
          </p:nvPr>
        </p:nvSpPr>
        <p:spPr>
          <a:xfrm>
            <a:off x="6230679" y="1825625"/>
            <a:ext cx="5123121" cy="4086077"/>
          </a:xfrm>
        </p:spPr>
        <p:txBody>
          <a:bodyPr/>
          <a:lstStyle>
            <a:lvl1pPr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17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E0FF46C-9B71-684A-8CD4-2B8DC22F5F77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DDE4B5-35E6-2546-B5D3-D417A6F900E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7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video" Target="https://www.youtube.com/embed/ysGM3CfBVpU" TargetMode="Externa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video" Target="https://www.youtube.com/embed/4p5mjLsbNIs" TargetMode="Externa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4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Drones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0213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/>
              <a:t>Drones classified by weight</a:t>
            </a:r>
          </a:p>
          <a:p>
            <a:pPr marL="830263" lvl="1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/>
              <a:t>Small Unmanned Aircraft System &lt; 55 </a:t>
            </a:r>
            <a:r>
              <a:rPr lang="en-US" altLang="en-US" dirty="0" err="1"/>
              <a:t>lbs</a:t>
            </a:r>
            <a:endParaRPr lang="en-US" altLang="en-US" dirty="0"/>
          </a:p>
          <a:p>
            <a:pPr marL="830263" lvl="1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/>
              <a:t>“micro”	 &lt; 4.4 </a:t>
            </a:r>
            <a:r>
              <a:rPr lang="en-US" altLang="en-US" dirty="0" err="1"/>
              <a:t>lbs</a:t>
            </a:r>
            <a:endParaRPr lang="en-US" altLang="en-US" dirty="0"/>
          </a:p>
          <a:p>
            <a:pPr marL="430213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/>
              <a:t>Model Aircrafts classified by the purpose of only recreational </a:t>
            </a:r>
          </a:p>
          <a:p>
            <a:pPr marL="830263" lvl="1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/>
              <a:t>Drone racing drones classified by size</a:t>
            </a:r>
          </a:p>
          <a:p>
            <a:endParaRPr lang="en-US" dirty="0"/>
          </a:p>
        </p:txBody>
      </p:sp>
      <p:pic>
        <p:nvPicPr>
          <p:cNvPr id="5" name="Picture 5" descr="http://www.3ders.org/images2015/3d-printing-plays-critical-role-development-new-15-micro-drone-%2000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7233" y="3944790"/>
            <a:ext cx="2667000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https://i.ytimg.com/vi/1F7eZx-_vzs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123" y="4079727"/>
            <a:ext cx="382428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26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 Drones Fly?</a:t>
            </a:r>
          </a:p>
        </p:txBody>
      </p:sp>
      <p:graphicFrame>
        <p:nvGraphicFramePr>
          <p:cNvPr id="12" name="Chart 11"/>
          <p:cNvGraphicFramePr/>
          <p:nvPr>
            <p:extLst/>
          </p:nvPr>
        </p:nvGraphicFramePr>
        <p:xfrm>
          <a:off x="2290619" y="1690688"/>
          <a:ext cx="7832435" cy="437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/>
          <p:cNvSpPr txBox="1"/>
          <p:nvPr/>
        </p:nvSpPr>
        <p:spPr>
          <a:xfrm rot="16200000">
            <a:off x="1182245" y="3761796"/>
            <a:ext cx="182880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 (Minutes)</a:t>
            </a:r>
          </a:p>
        </p:txBody>
      </p:sp>
      <p:sp>
        <p:nvSpPr>
          <p:cNvPr id="16" name="Left Brace 15"/>
          <p:cNvSpPr/>
          <p:nvPr/>
        </p:nvSpPr>
        <p:spPr>
          <a:xfrm rot="5400000">
            <a:off x="4663832" y="1400680"/>
            <a:ext cx="453646" cy="3648363"/>
          </a:xfrm>
          <a:prstGeom prst="leftBrac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https://d30y9cdsu7xlg0.cloudfront.net/png/78265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55" y="18232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eft Brace 17"/>
          <p:cNvSpPr/>
          <p:nvPr/>
        </p:nvSpPr>
        <p:spPr>
          <a:xfrm rot="5400000">
            <a:off x="8571966" y="1579092"/>
            <a:ext cx="453646" cy="1939638"/>
          </a:xfrm>
          <a:prstGeom prst="leftBrac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6" name="Picture 6" descr="http://cliparts.co/cliparts/pcq/rkx/pcqrkxG9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703" y="1434418"/>
            <a:ext cx="1162772" cy="11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0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Flying </a:t>
            </a:r>
            <a:r>
              <a:rPr lang="en-US" dirty="0" smtClean="0"/>
              <a:t>UAS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3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Permissions are Needed to Legally Fly?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5581"/>
                </a:solidFill>
              </a:rPr>
              <a:t>Federal Aviation Administration (FAA) </a:t>
            </a:r>
            <a:r>
              <a:rPr lang="en-US" altLang="en-US" dirty="0"/>
              <a:t>- must register vehicle with FAA and have authorization to fly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5581"/>
                </a:solidFill>
              </a:rPr>
              <a:t>Section 333 </a:t>
            </a:r>
            <a:r>
              <a:rPr lang="en-US" altLang="en-US" dirty="0"/>
              <a:t>– any aircraft operation in national airspace requires a certificated and registered aircraft, a licensed pilot, and operational approval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5581"/>
                </a:solidFill>
              </a:rPr>
              <a:t>Certificate of Waiver or Authorization (COA) </a:t>
            </a:r>
            <a:r>
              <a:rPr lang="en-US" altLang="en-US" dirty="0"/>
              <a:t>- authorization by Air Traffic Organization for specific UA activity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5581"/>
                </a:solidFill>
              </a:rPr>
              <a:t>Part 107 </a:t>
            </a:r>
            <a:r>
              <a:rPr lang="en-US" altLang="en-US" dirty="0" smtClean="0"/>
              <a:t>- </a:t>
            </a:r>
            <a:r>
              <a:rPr lang="en-US" altLang="en-US" dirty="0"/>
              <a:t>simplifies current </a:t>
            </a:r>
            <a:r>
              <a:rPr lang="en-US" altLang="en-US" dirty="0" smtClean="0"/>
              <a:t>laws, </a:t>
            </a:r>
            <a:r>
              <a:rPr lang="en-US" altLang="en-US" dirty="0" smtClean="0"/>
              <a:t>announced </a:t>
            </a:r>
            <a:r>
              <a:rPr lang="en-US" altLang="en-US" b="1" dirty="0" smtClean="0"/>
              <a:t>JUNE </a:t>
            </a:r>
            <a:r>
              <a:rPr lang="en-US" altLang="en-US" b="1" dirty="0" smtClean="0"/>
              <a:t>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764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Items Do You Need To Legally Fly?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Recreational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License number registered with FAA displayed on aircrafts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Registration fee </a:t>
            </a:r>
            <a:r>
              <a:rPr lang="en-US" altLang="en-US" dirty="0">
                <a:solidFill>
                  <a:srgbClr val="005581"/>
                </a:solidFill>
              </a:rPr>
              <a:t>$5 per </a:t>
            </a:r>
            <a:r>
              <a:rPr lang="en-US" altLang="en-US" dirty="0" smtClean="0">
                <a:solidFill>
                  <a:srgbClr val="005581"/>
                </a:solidFill>
              </a:rPr>
              <a:t>person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00558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Commercial</a:t>
            </a:r>
          </a:p>
          <a:p>
            <a:pPr marL="8572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Section 333 Exception or Aircraft Certification </a:t>
            </a:r>
          </a:p>
          <a:p>
            <a:pPr marL="8572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Certificate of Authorization (COA)</a:t>
            </a:r>
          </a:p>
          <a:p>
            <a:pPr marL="8572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Aircraft Registrations and Markings </a:t>
            </a:r>
          </a:p>
          <a:p>
            <a:pPr marL="8572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Pilot Certificate </a:t>
            </a:r>
          </a:p>
          <a:p>
            <a:pPr marL="8572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Registration</a:t>
            </a:r>
            <a:r>
              <a:rPr lang="en-US" altLang="en-US" dirty="0">
                <a:solidFill>
                  <a:srgbClr val="005581"/>
                </a:solidFill>
              </a:rPr>
              <a:t> $5 per </a:t>
            </a:r>
            <a:r>
              <a:rPr lang="en-US" altLang="en-US" dirty="0" smtClean="0">
                <a:solidFill>
                  <a:srgbClr val="005581"/>
                </a:solidFill>
              </a:rPr>
              <a:t>aircraft</a:t>
            </a:r>
          </a:p>
          <a:p>
            <a:pPr marL="85725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 smtClean="0">
                <a:solidFill>
                  <a:schemeClr val="tx1"/>
                </a:solidFill>
              </a:rPr>
              <a:t>Maybe, </a:t>
            </a:r>
            <a:r>
              <a:rPr lang="en-US" altLang="en-US" dirty="0"/>
              <a:t>Certificate of Authorization (COA)</a:t>
            </a:r>
          </a:p>
          <a:p>
            <a:pPr marL="857250" lvl="1" indent="-457200">
              <a:buFont typeface="Arial" panose="020B0604020202020204" pitchFamily="34" charset="0"/>
              <a:buChar char="•"/>
              <a:defRPr/>
            </a:pPr>
            <a:endParaRPr lang="en-US" altLang="en-US" dirty="0">
              <a:solidFill>
                <a:srgbClr val="005581"/>
              </a:solidFill>
            </a:endParaRPr>
          </a:p>
          <a:p>
            <a:pPr marL="564642" indent="-45720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558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5A2F-F4EA-0E44-961F-87A8FB04C84B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Recreational/Class Curriculum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Recreational</a:t>
            </a:r>
          </a:p>
          <a:p>
            <a:endParaRPr lang="en-US" dirty="0"/>
          </a:p>
          <a:p>
            <a:r>
              <a:rPr lang="en-US" dirty="0" smtClean="0"/>
              <a:t>Cannot receive money or compensation</a:t>
            </a:r>
          </a:p>
          <a:p>
            <a:r>
              <a:rPr lang="en-US" dirty="0" smtClean="0"/>
              <a:t>Cannot be used in furtherance with a business or official duty</a:t>
            </a:r>
          </a:p>
          <a:p>
            <a:r>
              <a:rPr lang="en-US" dirty="0" smtClean="0"/>
              <a:t>Must be operated within a community-based set of safety guidelines and within the programming of a nationwide community-based organization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Education</a:t>
            </a:r>
          </a:p>
          <a:p>
            <a:endParaRPr lang="en-US" dirty="0"/>
          </a:p>
          <a:p>
            <a:r>
              <a:rPr lang="en-US" dirty="0" smtClean="0"/>
              <a:t>Students may build and fly a UAS as a component of a course curriculum or senior project</a:t>
            </a:r>
          </a:p>
          <a:p>
            <a:r>
              <a:rPr lang="en-US" dirty="0" smtClean="0"/>
              <a:t>UAS flights by students must be in accordance with Campus oversight.</a:t>
            </a:r>
          </a:p>
          <a:p>
            <a:r>
              <a:rPr lang="en-US" dirty="0" smtClean="0"/>
              <a:t>UAS flights in pursuit of research projects or university business are not considered recreational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38286" y="-154506"/>
            <a:ext cx="10058400" cy="1450757"/>
          </a:xfrm>
        </p:spPr>
        <p:txBody>
          <a:bodyPr/>
          <a:lstStyle/>
          <a:p>
            <a:r>
              <a:rPr lang="en-US" dirty="0" smtClean="0"/>
              <a:t>UC User Flight Workflow</a:t>
            </a:r>
            <a:endParaRPr lang="en-US" dirty="0"/>
          </a:p>
        </p:txBody>
      </p:sp>
      <p:cxnSp>
        <p:nvCxnSpPr>
          <p:cNvPr id="5" name="Straight Arrow Connector 4"/>
          <p:cNvCxnSpPr>
            <a:stCxn id="10" idx="3"/>
            <a:endCxn id="13" idx="1"/>
          </p:cNvCxnSpPr>
          <p:nvPr/>
        </p:nvCxnSpPr>
        <p:spPr>
          <a:xfrm>
            <a:off x="1575961" y="2118956"/>
            <a:ext cx="679205" cy="12437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748704" y="1743010"/>
            <a:ext cx="1441784" cy="75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/>
              <a:t>Flight Request</a:t>
            </a:r>
          </a:p>
          <a:p>
            <a:pPr algn="ctr"/>
            <a:r>
              <a:rPr lang="en-US" sz="1400" dirty="0" smtClean="0"/>
              <a:t>To Center </a:t>
            </a:r>
          </a:p>
          <a:p>
            <a:pPr algn="ctr"/>
            <a:r>
              <a:rPr lang="en-US" sz="1400" dirty="0" smtClean="0"/>
              <a:t>(UC form)</a:t>
            </a:r>
            <a:endParaRPr lang="en-US" sz="1400" dirty="0"/>
          </a:p>
        </p:txBody>
      </p:sp>
      <p:sp>
        <p:nvSpPr>
          <p:cNvPr id="7" name="Flowchart: Process 6"/>
          <p:cNvSpPr/>
          <p:nvPr/>
        </p:nvSpPr>
        <p:spPr>
          <a:xfrm>
            <a:off x="2514590" y="5539874"/>
            <a:ext cx="1218509" cy="758952"/>
          </a:xfrm>
          <a:prstGeom prst="flowChart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File special permission with FAA</a:t>
            </a:r>
            <a:endParaRPr lang="en-US" sz="1400" dirty="0"/>
          </a:p>
        </p:txBody>
      </p:sp>
      <p:sp>
        <p:nvSpPr>
          <p:cNvPr id="8" name="Diamond 7"/>
          <p:cNvSpPr/>
          <p:nvPr/>
        </p:nvSpPr>
        <p:spPr>
          <a:xfrm>
            <a:off x="2255166" y="4103574"/>
            <a:ext cx="1737360" cy="10058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/>
              <a:t>Clear Airspace?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3"/>
            <a:endCxn id="8" idx="1"/>
          </p:cNvCxnSpPr>
          <p:nvPr/>
        </p:nvCxnSpPr>
        <p:spPr>
          <a:xfrm>
            <a:off x="1575961" y="2118956"/>
            <a:ext cx="679205" cy="24875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9152" y="1534180"/>
            <a:ext cx="1246809" cy="11695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Where:</a:t>
            </a:r>
          </a:p>
          <a:p>
            <a:r>
              <a:rPr lang="en-US" sz="1400" dirty="0" smtClean="0"/>
              <a:t>When:</a:t>
            </a:r>
          </a:p>
          <a:p>
            <a:r>
              <a:rPr lang="en-US" sz="1400" dirty="0" smtClean="0"/>
              <a:t>Purpose:</a:t>
            </a:r>
          </a:p>
          <a:p>
            <a:r>
              <a:rPr lang="en-US" sz="1400" dirty="0" smtClean="0"/>
              <a:t>Pilot:</a:t>
            </a:r>
          </a:p>
          <a:p>
            <a:r>
              <a:rPr lang="en-US" sz="1400" dirty="0" smtClean="0"/>
              <a:t>Aircraft:</a:t>
            </a:r>
            <a:endParaRPr lang="en-US" sz="1400" dirty="0"/>
          </a:p>
        </p:txBody>
      </p:sp>
      <p:sp>
        <p:nvSpPr>
          <p:cNvPr id="11" name="Diamond 10"/>
          <p:cNvSpPr/>
          <p:nvPr/>
        </p:nvSpPr>
        <p:spPr>
          <a:xfrm>
            <a:off x="2255165" y="1616036"/>
            <a:ext cx="1737360" cy="10058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/>
              <a:t>Aircraft Registered?</a:t>
            </a:r>
            <a:endParaRPr lang="en-US" sz="1400" dirty="0"/>
          </a:p>
        </p:txBody>
      </p:sp>
      <p:sp>
        <p:nvSpPr>
          <p:cNvPr id="13" name="Diamond 12"/>
          <p:cNvSpPr/>
          <p:nvPr/>
        </p:nvSpPr>
        <p:spPr>
          <a:xfrm>
            <a:off x="2255166" y="2859805"/>
            <a:ext cx="1737360" cy="10058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/>
              <a:t>Licensed Pilot</a:t>
            </a:r>
            <a:endParaRPr lang="en-US" sz="1400" dirty="0"/>
          </a:p>
        </p:txBody>
      </p:sp>
      <p:cxnSp>
        <p:nvCxnSpPr>
          <p:cNvPr id="20" name="Straight Arrow Connector 19"/>
          <p:cNvCxnSpPr>
            <a:stCxn id="10" idx="3"/>
            <a:endCxn id="11" idx="1"/>
          </p:cNvCxnSpPr>
          <p:nvPr/>
        </p:nvCxnSpPr>
        <p:spPr>
          <a:xfrm>
            <a:off x="1575961" y="2118956"/>
            <a:ext cx="67920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671890" y="2866570"/>
            <a:ext cx="1297865" cy="49615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/>
              <a:t>File NOTAM (online system)</a:t>
            </a:r>
            <a:endParaRPr lang="en-US" sz="1400" dirty="0"/>
          </a:p>
        </p:txBody>
      </p:sp>
      <p:cxnSp>
        <p:nvCxnSpPr>
          <p:cNvPr id="24" name="Straight Arrow Connector 23"/>
          <p:cNvCxnSpPr>
            <a:stCxn id="13" idx="3"/>
            <a:endCxn id="6" idx="1"/>
          </p:cNvCxnSpPr>
          <p:nvPr/>
        </p:nvCxnSpPr>
        <p:spPr>
          <a:xfrm flipV="1">
            <a:off x="3992526" y="2118956"/>
            <a:ext cx="756178" cy="12437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6" idx="1"/>
          </p:cNvCxnSpPr>
          <p:nvPr/>
        </p:nvCxnSpPr>
        <p:spPr>
          <a:xfrm>
            <a:off x="3992525" y="2118956"/>
            <a:ext cx="75617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3"/>
            <a:endCxn id="6" idx="1"/>
          </p:cNvCxnSpPr>
          <p:nvPr/>
        </p:nvCxnSpPr>
        <p:spPr>
          <a:xfrm flipV="1">
            <a:off x="3992526" y="2118956"/>
            <a:ext cx="756178" cy="24875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8" idx="2"/>
            <a:endCxn id="7" idx="3"/>
          </p:cNvCxnSpPr>
          <p:nvPr/>
        </p:nvCxnSpPr>
        <p:spPr>
          <a:xfrm rot="16200000" flipH="1">
            <a:off x="3023504" y="5209755"/>
            <a:ext cx="809936" cy="609253"/>
          </a:xfrm>
          <a:prstGeom prst="curvedConnector4">
            <a:avLst>
              <a:gd name="adj1" fmla="val 26574"/>
              <a:gd name="adj2" fmla="val 1801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7" idx="1"/>
            <a:endCxn id="8" idx="2"/>
          </p:cNvCxnSpPr>
          <p:nvPr/>
        </p:nvCxnSpPr>
        <p:spPr>
          <a:xfrm rot="10800000" flipH="1">
            <a:off x="2514590" y="5109414"/>
            <a:ext cx="609256" cy="809936"/>
          </a:xfrm>
          <a:prstGeom prst="curvedConnector4">
            <a:avLst>
              <a:gd name="adj1" fmla="val -37521"/>
              <a:gd name="adj2" fmla="val 734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648038" y="1869985"/>
            <a:ext cx="1345569" cy="5029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/>
              <a:t>Flight Authorized</a:t>
            </a:r>
            <a:endParaRPr lang="en-US" sz="1400" dirty="0"/>
          </a:p>
        </p:txBody>
      </p:sp>
      <p:sp>
        <p:nvSpPr>
          <p:cNvPr id="53" name="Rectangle 52"/>
          <p:cNvSpPr/>
          <p:nvPr/>
        </p:nvSpPr>
        <p:spPr>
          <a:xfrm>
            <a:off x="9405548" y="4462179"/>
            <a:ext cx="1345569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/>
              <a:t>Flight Report </a:t>
            </a:r>
          </a:p>
          <a:p>
            <a:pPr algn="ctr"/>
            <a:r>
              <a:rPr lang="en-US" sz="1400" dirty="0" smtClean="0"/>
              <a:t>(UC form)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stCxn id="6" idx="3"/>
            <a:endCxn id="52" idx="1"/>
          </p:cNvCxnSpPr>
          <p:nvPr/>
        </p:nvCxnSpPr>
        <p:spPr>
          <a:xfrm>
            <a:off x="6190488" y="2118956"/>
            <a:ext cx="457550" cy="24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2" idx="2"/>
            <a:endCxn id="23" idx="0"/>
          </p:cNvCxnSpPr>
          <p:nvPr/>
        </p:nvCxnSpPr>
        <p:spPr>
          <a:xfrm>
            <a:off x="7320823" y="2372905"/>
            <a:ext cx="0" cy="49366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Cloud 82"/>
          <p:cNvSpPr/>
          <p:nvPr/>
        </p:nvSpPr>
        <p:spPr>
          <a:xfrm>
            <a:off x="6351559" y="4103574"/>
            <a:ext cx="1938528" cy="1220131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Flight!</a:t>
            </a:r>
            <a:endParaRPr lang="en-US" dirty="0"/>
          </a:p>
        </p:txBody>
      </p:sp>
      <p:cxnSp>
        <p:nvCxnSpPr>
          <p:cNvPr id="101" name="Straight Arrow Connector 100"/>
          <p:cNvCxnSpPr>
            <a:stCxn id="23" idx="2"/>
            <a:endCxn id="83" idx="3"/>
          </p:cNvCxnSpPr>
          <p:nvPr/>
        </p:nvCxnSpPr>
        <p:spPr>
          <a:xfrm>
            <a:off x="7320823" y="3362725"/>
            <a:ext cx="0" cy="8106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3" idx="0"/>
            <a:endCxn id="53" idx="1"/>
          </p:cNvCxnSpPr>
          <p:nvPr/>
        </p:nvCxnSpPr>
        <p:spPr>
          <a:xfrm flipV="1">
            <a:off x="8288472" y="4713639"/>
            <a:ext cx="111707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666392" y="2106937"/>
            <a:ext cx="320381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UC UAS Fleet Management System under development!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Where can we fly?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37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is it legal to fly? Where is it safe to fly?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Legal</a:t>
            </a:r>
          </a:p>
          <a:p>
            <a:r>
              <a:rPr lang="en-US" dirty="0" smtClean="0"/>
              <a:t>Class G airspace</a:t>
            </a:r>
          </a:p>
          <a:p>
            <a:r>
              <a:rPr lang="en-US" dirty="0" smtClean="0"/>
              <a:t>Under 400 </a:t>
            </a:r>
            <a:r>
              <a:rPr lang="en-US" dirty="0" err="1" smtClean="0"/>
              <a:t>ft</a:t>
            </a:r>
            <a:r>
              <a:rPr lang="en-US" dirty="0" smtClean="0"/>
              <a:t> altitude</a:t>
            </a:r>
          </a:p>
          <a:p>
            <a:r>
              <a:rPr lang="en-US" dirty="0" smtClean="0"/>
              <a:t>Within Line of Sight</a:t>
            </a:r>
          </a:p>
          <a:p>
            <a:r>
              <a:rPr lang="en-US" dirty="0" smtClean="0"/>
              <a:t>Outside of 5 NM of an airport</a:t>
            </a:r>
          </a:p>
          <a:p>
            <a:r>
              <a:rPr lang="en-US" dirty="0" smtClean="0"/>
              <a:t>Other locations will require additional FAA authorization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Safe</a:t>
            </a:r>
          </a:p>
          <a:p>
            <a:r>
              <a:rPr lang="en-US" dirty="0" smtClean="0"/>
              <a:t>No flying over non-participants</a:t>
            </a:r>
          </a:p>
          <a:p>
            <a:r>
              <a:rPr lang="en-US" dirty="0" smtClean="0"/>
              <a:t>Area should be secured or very likely to have no incursions</a:t>
            </a:r>
          </a:p>
          <a:p>
            <a:r>
              <a:rPr lang="en-US" dirty="0" smtClean="0"/>
              <a:t>Spectators should be </a:t>
            </a:r>
          </a:p>
          <a:p>
            <a:pPr lvl="1"/>
            <a:r>
              <a:rPr lang="en-US" dirty="0" smtClean="0"/>
              <a:t>65 </a:t>
            </a:r>
            <a:r>
              <a:rPr lang="en-US" dirty="0" err="1" smtClean="0"/>
              <a:t>ft</a:t>
            </a:r>
            <a:r>
              <a:rPr lang="en-US" dirty="0" smtClean="0"/>
              <a:t> away for planes</a:t>
            </a:r>
          </a:p>
          <a:p>
            <a:pPr lvl="1"/>
            <a:r>
              <a:rPr lang="en-US" dirty="0" smtClean="0"/>
              <a:t>25 </a:t>
            </a:r>
            <a:r>
              <a:rPr lang="en-US" dirty="0" err="1" smtClean="0"/>
              <a:t>ft</a:t>
            </a:r>
            <a:r>
              <a:rPr lang="en-US" dirty="0" smtClean="0"/>
              <a:t> away for </a:t>
            </a:r>
            <a:r>
              <a:rPr lang="en-US" dirty="0" err="1" smtClean="0"/>
              <a:t>multirotors</a:t>
            </a:r>
            <a:r>
              <a:rPr lang="en-US" dirty="0" smtClean="0"/>
              <a:t> (quadrotors)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9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Airspace Classifications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575"/>
          <a:stretch/>
        </p:blipFill>
        <p:spPr>
          <a:xfrm>
            <a:off x="1392495" y="2049103"/>
            <a:ext cx="8915396" cy="35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8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49326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005581"/>
                </a:solidFill>
              </a:rPr>
              <a:t>Definition</a:t>
            </a:r>
            <a:r>
              <a:rPr lang="en-US" altLang="en-US" dirty="0"/>
              <a:t>: an unmanned </a:t>
            </a:r>
            <a:r>
              <a:rPr lang="en-US" altLang="en-US" dirty="0" smtClean="0"/>
              <a:t>aircraft system; </a:t>
            </a:r>
            <a:r>
              <a:rPr lang="en-US" altLang="en-US" dirty="0"/>
              <a:t>remote-controlled pilot-less </a:t>
            </a:r>
            <a:r>
              <a:rPr lang="en-US" altLang="en-US" dirty="0" smtClean="0"/>
              <a:t>aircraft; flying thingy without people inside controlling it; </a:t>
            </a:r>
            <a:endParaRPr lang="en-US" alt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The FAA calls them Unmanned Aircraft Systems (UAS), but no one will argue if you call them a drone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7" descr="http://www.theblaze.com/wp-content/uploads/2014/09/drone-dj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7559" y="-1"/>
            <a:ext cx="5096442" cy="300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http://g01.a.alicdn.com/kf/HTB1sWjdIpXXXXcyXXXXq6xXFXXXe/Cessna-fixed-wing-model-aircraft-remote-control-airplane-1-9m-wingspan-PNP-and-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7559" y="3008670"/>
            <a:ext cx="5096442" cy="33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08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RDU Airspace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1779"/>
            <a:ext cx="2985655" cy="4086077"/>
          </a:xfrm>
        </p:spPr>
        <p:txBody>
          <a:bodyPr/>
          <a:lstStyle/>
          <a:p>
            <a:r>
              <a:rPr lang="en-US" dirty="0" smtClean="0"/>
              <a:t>RDU is Class </a:t>
            </a:r>
            <a:r>
              <a:rPr lang="en-US" dirty="0"/>
              <a:t>C</a:t>
            </a:r>
          </a:p>
          <a:p>
            <a:r>
              <a:rPr lang="en-US" dirty="0" smtClean="0"/>
              <a:t>Duke and UNC have</a:t>
            </a:r>
            <a:r>
              <a:rPr lang="en-US" dirty="0"/>
              <a:t> </a:t>
            </a:r>
            <a:r>
              <a:rPr lang="en-US" dirty="0" smtClean="0"/>
              <a:t>helipads</a:t>
            </a:r>
          </a:p>
          <a:p>
            <a:r>
              <a:rPr lang="en-US" dirty="0" smtClean="0"/>
              <a:t>Stadiums</a:t>
            </a:r>
          </a:p>
          <a:p>
            <a:r>
              <a:rPr lang="en-US" dirty="0" smtClean="0"/>
              <a:t>UNC Special Case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12" y="1825625"/>
            <a:ext cx="6390968" cy="42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0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08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3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Skyvector.com</a:t>
            </a:r>
            <a:endParaRPr lang="en-US" dirty="0" smtClean="0"/>
          </a:p>
          <a:p>
            <a:r>
              <a:rPr lang="en-US" dirty="0" err="1" smtClean="0"/>
              <a:t>App.airmap.io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33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Quadcopter Anatomy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Physical </a:t>
            </a:r>
          </a:p>
          <a:p>
            <a:pPr lvl="1"/>
            <a:r>
              <a:rPr lang="en-US" dirty="0" smtClean="0"/>
              <a:t>Rotors</a:t>
            </a:r>
          </a:p>
          <a:p>
            <a:pPr lvl="1"/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Props</a:t>
            </a:r>
          </a:p>
          <a:p>
            <a:pPr lvl="1"/>
            <a:r>
              <a:rPr lang="en-US" dirty="0" smtClean="0"/>
              <a:t>Frame</a:t>
            </a:r>
          </a:p>
          <a:p>
            <a:pPr lvl="1"/>
            <a:r>
              <a:rPr lang="en-US" dirty="0" smtClean="0"/>
              <a:t>Landing Struts</a:t>
            </a:r>
          </a:p>
          <a:p>
            <a:r>
              <a:rPr lang="en-US" b="1" dirty="0" smtClean="0"/>
              <a:t>Electronic</a:t>
            </a:r>
          </a:p>
          <a:p>
            <a:pPr lvl="1"/>
            <a:r>
              <a:rPr lang="en-US" dirty="0" smtClean="0"/>
              <a:t>GPS Receiver</a:t>
            </a:r>
          </a:p>
          <a:p>
            <a:pPr lvl="1"/>
            <a:r>
              <a:rPr lang="en-US" dirty="0" smtClean="0"/>
              <a:t>RF Receiver </a:t>
            </a:r>
            <a:endParaRPr lang="en-US" dirty="0"/>
          </a:p>
          <a:p>
            <a:pPr lvl="1"/>
            <a:r>
              <a:rPr lang="en-US" dirty="0" smtClean="0"/>
              <a:t>Transmitter</a:t>
            </a:r>
          </a:p>
          <a:p>
            <a:pPr lvl="1"/>
            <a:r>
              <a:rPr lang="en-US" dirty="0" smtClean="0"/>
              <a:t>Flight Controller</a:t>
            </a:r>
            <a:endParaRPr lang="en-US" dirty="0"/>
          </a:p>
          <a:p>
            <a:r>
              <a:rPr lang="en-US" b="1" dirty="0" smtClean="0"/>
              <a:t>Optional</a:t>
            </a:r>
          </a:p>
          <a:p>
            <a:pPr lvl="1"/>
            <a:r>
              <a:rPr lang="en-US" dirty="0" smtClean="0"/>
              <a:t>Gimbal</a:t>
            </a:r>
          </a:p>
          <a:p>
            <a:pPr lvl="1"/>
            <a:r>
              <a:rPr lang="en-US" dirty="0" smtClean="0"/>
              <a:t>FPV Camera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96344" y="1737360"/>
            <a:ext cx="8395656" cy="5120640"/>
          </a:xfrm>
          <a:prstGeom prst="rect">
            <a:avLst/>
          </a:prstGeom>
        </p:spPr>
      </p:pic>
      <p:pic>
        <p:nvPicPr>
          <p:cNvPr id="5" name="Picture 4" descr="http://cdn.shopify.com/s/files/1/0867/2762/products/1106912_1024x1024.jpg?v=14343614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219" y="5627875"/>
            <a:ext cx="1230125" cy="123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990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 to Operate a Drone</a:t>
            </a:r>
          </a:p>
        </p:txBody>
      </p:sp>
    </p:spTree>
    <p:extLst>
      <p:ext uri="{BB962C8B-B14F-4D97-AF65-F5344CB8AC3E}">
        <p14:creationId xmlns:p14="http://schemas.microsoft.com/office/powerpoint/2010/main" val="1794988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Operate a Drone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89" y="1766956"/>
            <a:ext cx="9512442" cy="437874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775284" y="4257959"/>
            <a:ext cx="226462" cy="336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648194" y="3824712"/>
            <a:ext cx="343164" cy="306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29331" y="5192448"/>
            <a:ext cx="1335504" cy="195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337878" y="4471807"/>
            <a:ext cx="1126957" cy="244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888627"/>
            <a:ext cx="186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Observer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4425" y="4630975"/>
            <a:ext cx="186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Pilot in Command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72194" y="4716265"/>
            <a:ext cx="2568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Control Station</a:t>
            </a:r>
          </a:p>
          <a:p>
            <a:endParaRPr lang="en-US" dirty="0"/>
          </a:p>
          <a:p>
            <a:r>
              <a:rPr lang="en-US" dirty="0"/>
              <a:t>Crew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14095" y="3068071"/>
            <a:ext cx="186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&amp; Communication Link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36199" y="2140142"/>
            <a:ext cx="186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RC &amp; Safety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7837851" y="2032574"/>
            <a:ext cx="4199937" cy="4081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lvl="0" indent="-32385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PIC – Pilot in Command</a:t>
            </a:r>
          </a:p>
          <a:p>
            <a:pPr marL="430213" lvl="0" indent="-32385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Ground Control Station (GCS)</a:t>
            </a:r>
          </a:p>
          <a:p>
            <a:pPr marL="430213" lvl="0" indent="-32385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Visual Observer (VO)</a:t>
            </a:r>
          </a:p>
          <a:p>
            <a:pPr marL="430213" lvl="0" indent="-32385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Radio</a:t>
            </a:r>
          </a:p>
          <a:p>
            <a:pPr marL="430213" lvl="0" indent="-32385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Safety Link / RC Communication</a:t>
            </a:r>
          </a:p>
          <a:p>
            <a:pPr marL="430213" lvl="0" indent="-32385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Control &amp; Communication (C2)</a:t>
            </a:r>
          </a:p>
        </p:txBody>
      </p:sp>
    </p:spTree>
    <p:extLst>
      <p:ext uri="{BB962C8B-B14F-4D97-AF65-F5344CB8AC3E}">
        <p14:creationId xmlns:p14="http://schemas.microsoft.com/office/powerpoint/2010/main" val="51837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UAS Operation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A. Pilot in Command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altLang="en-US" dirty="0"/>
              <a:t>B. Ground Control Station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64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The person ultimately responsible for the safety an operation of the aircraft during the flight</a:t>
            </a:r>
          </a:p>
          <a:p>
            <a:pPr marL="342900" lvl="0" indent="-342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Abbreviated </a:t>
            </a:r>
            <a:r>
              <a:rPr lang="en-US" sz="2400" dirty="0">
                <a:solidFill>
                  <a:srgbClr val="005581"/>
                </a:solidFill>
                <a:latin typeface="Arial"/>
              </a:rPr>
              <a:t>PIC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216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Provides the facilities and computers for human control of UAV</a:t>
            </a:r>
          </a:p>
          <a:p>
            <a:pPr marL="342900" lvl="0" indent="-342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Abbreviated </a:t>
            </a:r>
            <a:r>
              <a:rPr lang="en-US" sz="2400" dirty="0">
                <a:solidFill>
                  <a:srgbClr val="005581"/>
                </a:solidFill>
                <a:latin typeface="Arial"/>
              </a:rPr>
              <a:t>GCS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</a:pPr>
            <a:endParaRPr lang="en-US" sz="24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178" y="4443235"/>
            <a:ext cx="2813058" cy="187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5809" y="4256949"/>
            <a:ext cx="3330957" cy="224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17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C. Visual Observer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2882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Secondary person to watch the sky for intruding aircrafts and watch the unmanned aircraft</a:t>
            </a:r>
          </a:p>
          <a:p>
            <a:pPr marL="742950" lvl="1" indent="-28575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Common practice to have a visual observer</a:t>
            </a:r>
          </a:p>
          <a:p>
            <a:pPr marL="342900" lvl="0" indent="-342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Abbreviated </a:t>
            </a:r>
            <a:r>
              <a:rPr lang="en-US" sz="2400" dirty="0">
                <a:solidFill>
                  <a:srgbClr val="005581"/>
                </a:solidFill>
                <a:latin typeface="Arial"/>
              </a:rPr>
              <a:t>VO</a:t>
            </a:r>
          </a:p>
          <a:p>
            <a:pPr marL="342900" lvl="0" indent="-342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1603" y="2407907"/>
            <a:ext cx="4979746" cy="308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4343" r="403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8807116" y="4240948"/>
            <a:ext cx="1090864" cy="368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9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845" y="2498395"/>
            <a:ext cx="4269241" cy="823912"/>
          </a:xfrm>
        </p:spPr>
        <p:txBody>
          <a:bodyPr/>
          <a:lstStyle/>
          <a:p>
            <a:r>
              <a:rPr lang="en-US" dirty="0"/>
              <a:t>Control &amp; Communication RC Link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4654" y="741819"/>
            <a:ext cx="6879771" cy="51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406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UAS Operation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charset="0"/>
                <a:cs typeface="Arial" charset="0"/>
              </a:rPr>
              <a:t>E. Control &amp; Communication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Flight controller used for control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Communication between flight controller and ground station typically done by radio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Abbreviated </a:t>
            </a:r>
            <a:r>
              <a:rPr lang="en-US" sz="2400" dirty="0">
                <a:solidFill>
                  <a:srgbClr val="0055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409599" cy="823766"/>
          </a:xfrm>
        </p:spPr>
        <p:txBody>
          <a:bodyPr>
            <a:noAutofit/>
          </a:bodyPr>
          <a:lstStyle/>
          <a:p>
            <a:pPr lvl="0"/>
            <a:r>
              <a:rPr lang="en-US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charset="0"/>
                <a:cs typeface="Arial" charset="0"/>
              </a:rPr>
              <a:t>F. Safety Link &amp; RC Communication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Safety Link typically RC transmitter link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Could also be a different process, such 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Radio signal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Linked to RC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03670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Fly Drones?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8800" indent="-557213">
              <a:buSzPct val="45000"/>
              <a:buFont typeface="Wingdings" panose="05000000000000000000" pitchFamily="2" charset="2"/>
              <a:buChar char=""/>
              <a:tabLst>
                <a:tab pos="558800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</a:tabLst>
            </a:pPr>
            <a:r>
              <a:rPr lang="en-US" altLang="en-US" dirty="0"/>
              <a:t>Aerial photography</a:t>
            </a:r>
          </a:p>
          <a:p>
            <a:pPr marL="558800" indent="-557213">
              <a:buSzPct val="45000"/>
              <a:buFont typeface="Wingdings" panose="05000000000000000000" pitchFamily="2" charset="2"/>
              <a:buChar char=""/>
              <a:tabLst>
                <a:tab pos="558800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</a:tabLst>
            </a:pPr>
            <a:r>
              <a:rPr lang="en-US" altLang="en-US" dirty="0"/>
              <a:t>Digital archeology</a:t>
            </a:r>
          </a:p>
          <a:p>
            <a:pPr marL="558800" indent="-557213">
              <a:buSzPct val="45000"/>
              <a:buFont typeface="Wingdings" panose="05000000000000000000" pitchFamily="2" charset="2"/>
              <a:buChar char=""/>
              <a:tabLst>
                <a:tab pos="558800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</a:tabLst>
            </a:pPr>
            <a:r>
              <a:rPr lang="en-US" altLang="en-US" dirty="0"/>
              <a:t>Environmental analysis</a:t>
            </a:r>
          </a:p>
          <a:p>
            <a:pPr marL="558800" indent="-557213">
              <a:buSzPct val="45000"/>
              <a:buFont typeface="Wingdings" panose="05000000000000000000" pitchFamily="2" charset="2"/>
              <a:buChar char=""/>
              <a:tabLst>
                <a:tab pos="558800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</a:tabLst>
            </a:pPr>
            <a:r>
              <a:rPr lang="en-US" altLang="en-US" dirty="0"/>
              <a:t>Agricultural analysis</a:t>
            </a:r>
          </a:p>
          <a:p>
            <a:pPr marL="558800" indent="-557213">
              <a:buSzPct val="45000"/>
              <a:buFont typeface="Wingdings" panose="05000000000000000000" pitchFamily="2" charset="2"/>
              <a:buChar char=""/>
              <a:tabLst>
                <a:tab pos="558800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</a:tabLst>
            </a:pPr>
            <a:r>
              <a:rPr lang="en-US" altLang="en-US" dirty="0"/>
              <a:t>Gas mapping</a:t>
            </a:r>
          </a:p>
          <a:p>
            <a:pPr marL="558800" indent="-557213">
              <a:buSzPct val="45000"/>
              <a:buFont typeface="Wingdings" panose="05000000000000000000" pitchFamily="2" charset="2"/>
              <a:buChar char=""/>
              <a:tabLst>
                <a:tab pos="558800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</a:tabLst>
            </a:pPr>
            <a:r>
              <a:rPr lang="en-US" altLang="en-US" dirty="0"/>
              <a:t>Coastal surveys</a:t>
            </a:r>
          </a:p>
          <a:p>
            <a:pPr marL="558800" indent="-557213">
              <a:buSzPct val="45000"/>
              <a:buFont typeface="Wingdings" panose="05000000000000000000" pitchFamily="2" charset="2"/>
              <a:buChar char=""/>
              <a:tabLst>
                <a:tab pos="558800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</a:tabLst>
            </a:pPr>
            <a:r>
              <a:rPr lang="en-US" altLang="en-US" dirty="0"/>
              <a:t>Film/media</a:t>
            </a:r>
          </a:p>
          <a:p>
            <a:pPr marL="558800" indent="-557213">
              <a:buSzPct val="45000"/>
              <a:buFont typeface="Wingdings" panose="05000000000000000000" pitchFamily="2" charset="2"/>
              <a:buChar char=""/>
              <a:tabLst>
                <a:tab pos="558800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</a:tabLst>
            </a:pPr>
            <a:r>
              <a:rPr lang="en-US" altLang="en-US" dirty="0"/>
              <a:t>Law enforcement</a:t>
            </a:r>
          </a:p>
          <a:p>
            <a:pPr marL="558800" indent="-557213">
              <a:buSzPct val="45000"/>
              <a:buFont typeface="Wingdings" panose="05000000000000000000" pitchFamily="2" charset="2"/>
              <a:buChar char=""/>
              <a:tabLst>
                <a:tab pos="558800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</a:tabLst>
            </a:pPr>
            <a:r>
              <a:rPr lang="en-US" altLang="en-US" dirty="0"/>
              <a:t>Drone racing/ first person view</a:t>
            </a:r>
          </a:p>
          <a:p>
            <a:endParaRPr lang="en-US" dirty="0"/>
          </a:p>
        </p:txBody>
      </p:sp>
      <p:pic>
        <p:nvPicPr>
          <p:cNvPr id="18434" name="Picture 2" descr="http://www.funaster.com/wp-content/uploads/2015/08/blo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7958" y="-30751"/>
            <a:ext cx="5729272" cy="31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www.dronenewsblog.com/wp-content/uploads/2015/11/drone-to-track-sharks-in-NSW-Austral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7958" y="3126714"/>
            <a:ext cx="5729272" cy="37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91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Rotational Motion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8787" lvl="0" indent="-4572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SzPct val="100000"/>
              <a:buFont typeface="Arial" panose="020B0604020202020204" pitchFamily="34" charset="0"/>
              <a:buChar char="•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altLang="en-US" dirty="0">
                <a:solidFill>
                  <a:srgbClr val="005581"/>
                </a:solidFill>
                <a:latin typeface="Arial"/>
              </a:rPr>
              <a:t>Roll-</a:t>
            </a:r>
            <a:r>
              <a:rPr lang="en-US" altLang="en-US" dirty="0">
                <a:solidFill>
                  <a:srgbClr val="000000"/>
                </a:solidFill>
                <a:latin typeface="Arial"/>
              </a:rPr>
              <a:t> rotation along the y axis</a:t>
            </a:r>
          </a:p>
          <a:p>
            <a:pPr marL="458787" lvl="0" indent="-4572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SzPct val="100000"/>
              <a:buFont typeface="Arial" panose="020B0604020202020204" pitchFamily="34" charset="0"/>
              <a:buChar char="•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altLang="en-US" dirty="0">
                <a:solidFill>
                  <a:srgbClr val="005581"/>
                </a:solidFill>
                <a:latin typeface="Arial"/>
              </a:rPr>
              <a:t>Pitch-</a:t>
            </a:r>
            <a:r>
              <a:rPr lang="en-US" altLang="en-US" dirty="0">
                <a:solidFill>
                  <a:srgbClr val="000000"/>
                </a:solidFill>
                <a:latin typeface="Arial"/>
              </a:rPr>
              <a:t> rotation about the x axis</a:t>
            </a:r>
          </a:p>
          <a:p>
            <a:pPr marL="458787" lvl="0" indent="-4572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SzPct val="100000"/>
              <a:buFont typeface="Arial" panose="020B0604020202020204" pitchFamily="34" charset="0"/>
              <a:buChar char="•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altLang="en-US" dirty="0">
                <a:solidFill>
                  <a:srgbClr val="005581"/>
                </a:solidFill>
                <a:latin typeface="Arial"/>
              </a:rPr>
              <a:t>Yaw-</a:t>
            </a:r>
            <a:r>
              <a:rPr lang="en-US" altLang="en-US" dirty="0">
                <a:solidFill>
                  <a:srgbClr val="000000"/>
                </a:solidFill>
                <a:latin typeface="Arial"/>
              </a:rPr>
              <a:t> rotation about the z axis</a:t>
            </a:r>
          </a:p>
          <a:p>
            <a:pPr marL="1587" lvl="0" indent="0" defTabSz="45720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SzPct val="100000"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http://www.novatel.com/assets/Web-Phase-2-2012/Solution-Pages/AttitudePla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022475"/>
            <a:ext cx="4784725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97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196256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Go 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solidFill>
                  <a:srgbClr val="000000"/>
                </a:solidFill>
                <a:latin typeface="Arial"/>
                <a:ea typeface="+mn-ea"/>
              </a:rPr>
              <a:t>Pilot Error!</a:t>
            </a:r>
          </a:p>
          <a:p>
            <a:pPr marL="45720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Arial"/>
              </a:rPr>
              <a:t>Too windy</a:t>
            </a:r>
          </a:p>
          <a:p>
            <a:pPr marL="45720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solidFill>
                  <a:srgbClr val="000000"/>
                </a:solidFill>
                <a:latin typeface="Arial"/>
              </a:rPr>
              <a:t>Loss </a:t>
            </a:r>
            <a:r>
              <a:rPr lang="en-US" altLang="en-US" sz="3200" dirty="0">
                <a:solidFill>
                  <a:srgbClr val="000000"/>
                </a:solidFill>
                <a:latin typeface="Arial"/>
              </a:rPr>
              <a:t>of communication</a:t>
            </a:r>
          </a:p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solidFill>
                  <a:srgbClr val="000000"/>
                </a:solidFill>
                <a:latin typeface="Arial"/>
                <a:ea typeface="+mn-ea"/>
              </a:rPr>
              <a:t>Fly-away – Automated system error</a:t>
            </a:r>
            <a:endParaRPr lang="en-US" altLang="en-US" sz="3200" dirty="0">
              <a:solidFill>
                <a:srgbClr val="000000"/>
              </a:solidFill>
              <a:latin typeface="Arial"/>
              <a:ea typeface="+mn-ea"/>
            </a:endParaRPr>
          </a:p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Arial"/>
                <a:ea typeface="+mn-ea"/>
              </a:rPr>
              <a:t>Loss of GPS</a:t>
            </a:r>
          </a:p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Arial"/>
                <a:ea typeface="+mn-ea"/>
              </a:rPr>
              <a:t>Loss of Altitude (IMU failure)</a:t>
            </a:r>
          </a:p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3200" dirty="0">
              <a:solidFill>
                <a:srgbClr val="000000"/>
              </a:solidFill>
              <a:latin typeface="Arial"/>
              <a:ea typeface="+mn-e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Trained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Register for RemotePilot101.com</a:t>
            </a:r>
          </a:p>
          <a:p>
            <a:pPr lvl="1"/>
            <a:r>
              <a:rPr lang="en-US" dirty="0" smtClean="0"/>
              <a:t>Finish Sections 1 and 2 by next week.</a:t>
            </a:r>
          </a:p>
          <a:p>
            <a:pPr lvl="1"/>
            <a:r>
              <a:rPr lang="en-US" dirty="0" smtClean="0"/>
              <a:t>You need to average 2.5 Sections per week to be done before Spring Break.</a:t>
            </a:r>
          </a:p>
          <a:p>
            <a:endParaRPr lang="en-US" dirty="0"/>
          </a:p>
          <a:p>
            <a:r>
              <a:rPr lang="en-US" dirty="0" smtClean="0"/>
              <a:t>In-Field Drone Training</a:t>
            </a:r>
          </a:p>
          <a:p>
            <a:pPr lvl="1"/>
            <a:r>
              <a:rPr lang="en-US" dirty="0" smtClean="0"/>
              <a:t>Arrive at </a:t>
            </a:r>
            <a:r>
              <a:rPr lang="en-US" dirty="0" err="1" smtClean="0"/>
              <a:t>Ranbow</a:t>
            </a:r>
            <a:r>
              <a:rPr lang="en-US" dirty="0" smtClean="0"/>
              <a:t> Soccer Field by 2:30pm</a:t>
            </a:r>
          </a:p>
          <a:p>
            <a:pPr lvl="1"/>
            <a:r>
              <a:rPr lang="en-US"/>
              <a:t>Cleland Rd, Chapel Hill, NC 27517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9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Appendix: Common </a:t>
            </a:r>
            <a:r>
              <a:rPr lang="en-US" dirty="0" smtClean="0"/>
              <a:t>UAS Key Terms</a:t>
            </a:r>
            <a:br>
              <a:rPr lang="en-US" dirty="0" smtClean="0"/>
            </a:br>
            <a:r>
              <a:rPr lang="en-US" sz="3600" dirty="0" smtClean="0"/>
              <a:t>(Marketing terms, special features, add-ons)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1494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A. Autonomous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B. Altitude Hold Function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41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acting independently; without human control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defRPr/>
            </a:pPr>
            <a:endParaRPr lang="en-US" sz="3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UAV maintained at consistent altitude while roll, pitch, and yaw still changeable</a:t>
            </a:r>
          </a:p>
        </p:txBody>
      </p:sp>
      <p:pic>
        <p:nvPicPr>
          <p:cNvPr id="10" name="Picture 2" descr="http://ahsanu.com/wp-content/uploads/2013/01/20120510_1927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5481" y="3906938"/>
            <a:ext cx="27781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cdn.pcworld.idg.com.au/article/images/740x500/dimg/wtu_051415-cyphydrone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1161" y="3906938"/>
            <a:ext cx="32019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7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C. Return to Home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D. Waypoint Navigation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Function used to sent the UAV back to the takeoff position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UAV flies to GPS points</a:t>
            </a:r>
          </a:p>
        </p:txBody>
      </p:sp>
      <p:pic>
        <p:nvPicPr>
          <p:cNvPr id="9" name="Picture 4" descr="http://www.hangarone.co.nz/images/returnm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1103" y="3853756"/>
            <a:ext cx="338137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s://h2joe.files.wordpress.com/2014/07/wp-tracking-2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4998" y="3880743"/>
            <a:ext cx="3168650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372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E. Manual Control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F. Payload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30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Flies by Not Waypoint </a:t>
            </a:r>
            <a:r>
              <a:rPr lang="en-US" altLang="en-US" sz="2400" dirty="0" smtClean="0">
                <a:solidFill>
                  <a:srgbClr val="000000"/>
                </a:solidFill>
                <a:latin typeface="Arial"/>
              </a:rPr>
              <a:t>Navigation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000000"/>
                </a:solidFill>
                <a:latin typeface="Arial"/>
              </a:rPr>
              <a:t>Someone is controlling the direct motion</a:t>
            </a:r>
            <a:endParaRPr lang="en-US" altLang="en-US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261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000000"/>
                </a:solidFill>
                <a:latin typeface="Arial"/>
              </a:rPr>
              <a:t>Equipment </a:t>
            </a: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being carried, such as: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Camera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Air measurements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Lasers 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And so on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Picture 4" descr="http://www.bestquadcopterreviews.org/wp-content/uploads/2014/08/Parrot-AR-Drone-2.0-Revie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3365" y="3626777"/>
            <a:ext cx="3280096" cy="246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www.uasmagazine.com/uploads/posts/web/2015/09/DSUSApackage_14413112650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3238" y="4469488"/>
            <a:ext cx="3406775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7847860" y="5814874"/>
            <a:ext cx="1589103" cy="266330"/>
          </a:xfrm>
          <a:prstGeom prst="straightConnector1">
            <a:avLst/>
          </a:prstGeom>
          <a:ln w="57150">
            <a:solidFill>
              <a:srgbClr val="FCEB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772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5954" y="1590135"/>
            <a:ext cx="5157787" cy="823912"/>
          </a:xfrm>
        </p:spPr>
        <p:txBody>
          <a:bodyPr/>
          <a:lstStyle/>
          <a:p>
            <a:r>
              <a:rPr lang="en-US" dirty="0" smtClean="0"/>
              <a:t>H. </a:t>
            </a:r>
            <a:r>
              <a:rPr lang="en-US" dirty="0"/>
              <a:t>Fly-Away Protection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721895" y="1583995"/>
            <a:ext cx="5183188" cy="823912"/>
          </a:xfrm>
        </p:spPr>
        <p:txBody>
          <a:bodyPr/>
          <a:lstStyle/>
          <a:p>
            <a:r>
              <a:rPr lang="en-US" dirty="0" smtClean="0"/>
              <a:t>G. </a:t>
            </a:r>
            <a:r>
              <a:rPr lang="en-US" dirty="0" err="1"/>
              <a:t>Geofence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GPS tells drone to never go outside the GPS range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136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Marketing Term used for</a:t>
            </a:r>
          </a:p>
          <a:p>
            <a:pPr marL="914400" lvl="1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 err="1">
                <a:solidFill>
                  <a:srgbClr val="000000"/>
                </a:solidFill>
                <a:latin typeface="Arial"/>
              </a:rPr>
              <a:t>Geofencing</a:t>
            </a:r>
            <a:endParaRPr lang="en-US" altLang="en-US" sz="2000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 err="1">
                <a:solidFill>
                  <a:srgbClr val="000000"/>
                </a:solidFill>
                <a:latin typeface="Arial"/>
              </a:rPr>
              <a:t>Autolanding</a:t>
            </a:r>
            <a:endParaRPr lang="en-US" altLang="en-US" sz="20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Picture 2" descr="https://i.ytimg.com/vi/JXM3PKMBxt0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2640" y="3978476"/>
            <a:ext cx="3625849" cy="204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ardupilot.org/copter/_images/copter_simple_tincan_geof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032" y="3498150"/>
            <a:ext cx="4330914" cy="252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88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I. Intelligent Orientation Control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J. Sense and Avoid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The forward direction of the UAV is the same as the recorded nose direction, “home point”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2443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UAV uses sensors to maneuver around obstacles and avoid collision, can use: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Cameras 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Ultrasonic sensors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Lasers </a:t>
            </a:r>
          </a:p>
        </p:txBody>
      </p:sp>
      <p:pic>
        <p:nvPicPr>
          <p:cNvPr id="10" name="Picture 2" descr="http://wiki.dji.com/en/images/b/be/Naza-m-io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895" y="3937129"/>
            <a:ext cx="4581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3ukr694671p02fhcme3a1bsaiek.wpengine.netdna-cdn.com/wp-content/uploads/2015/03/Sense-and-avoid-fro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4519" y="4686218"/>
            <a:ext cx="2716977" cy="181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04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535" y="2120319"/>
            <a:ext cx="10515600" cy="3621974"/>
          </a:xfrm>
        </p:spPr>
        <p:txBody>
          <a:bodyPr/>
          <a:lstStyle/>
          <a:p>
            <a:pPr algn="l"/>
            <a:r>
              <a:rPr lang="en-US" dirty="0"/>
              <a:t>Where Did the Term “Drone” come from?</a:t>
            </a:r>
          </a:p>
        </p:txBody>
      </p:sp>
    </p:spTree>
    <p:extLst>
      <p:ext uri="{BB962C8B-B14F-4D97-AF65-F5344CB8AC3E}">
        <p14:creationId xmlns:p14="http://schemas.microsoft.com/office/powerpoint/2010/main" val="1526318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K. Visual Tracking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L. Fail-Safe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Using cameras to control the roll, pitch, and yaw to track a moving object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252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Prevents crash in the event of unsafe situation, such as: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Loss of GPS signal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Loss of Radio Control Signal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Low Battery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Picture 2" descr="http://cdn.psfk.com/wp-content/uploads/2015/03/perceptiv-la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2676" y="4610836"/>
            <a:ext cx="2827589" cy="176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mlb-s2-p.mlstatic.com/fail-safe-protetor-de-perda-de-sinal-drone-846111-MLB20493544522_112015-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2251" y="4619728"/>
            <a:ext cx="2659898" cy="175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390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M. Arming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N. Ultrasonic Sensors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64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Armed aircraft is ready to fly and motors will spin when throttle is applied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Used as a safety mechanism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252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Equipment used for range  measurements by sending and receiving a signal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Example: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Bats 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Drone collision avoidance </a:t>
            </a:r>
          </a:p>
        </p:txBody>
      </p:sp>
      <p:pic>
        <p:nvPicPr>
          <p:cNvPr id="10" name="Picture 2" descr="https://3dr.com/wp-content/uploads/2014/06/safeyrhan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4134" y="4772047"/>
            <a:ext cx="1621171" cy="162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www.digikey.com/-/media/Images/Article%20Library/TechZone%20Articles/2016/March/Sensor-Based%20Collision%20Avoidance%20Solutions%20for%20Drone%20Fleets/article-2016march-sensor-based-fig2.jpg?la=en&amp;ts=cf5c7381-4257-4a49-8e45-f23132db4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031" y="5099575"/>
            <a:ext cx="2201863" cy="152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522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O. Optical 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P. Above Ground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Used to improve stability using a camera to detect the direction of motion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130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Indicates where the zero level or reference altitude is located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Abbreviated AGL</a:t>
            </a:r>
          </a:p>
        </p:txBody>
      </p:sp>
      <p:pic>
        <p:nvPicPr>
          <p:cNvPr id="6" name="ysGM3CfBVp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3735" y="3733922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93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Q. First Person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844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Drone racing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Watch video it’s fun </a:t>
            </a:r>
          </a:p>
        </p:txBody>
      </p:sp>
      <p:pic>
        <p:nvPicPr>
          <p:cNvPr id="9" name="4p5mjLsbNI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479636" y="1995951"/>
            <a:ext cx="6348557" cy="35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82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R. Line of 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S. Beyond Line of Sight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30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Straight line along which the observer has unobstructed view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Abbreviated LOS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130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Operator and UAV too distant or obstructed </a:t>
            </a:r>
          </a:p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Abbreviated BLOS</a:t>
            </a:r>
          </a:p>
        </p:txBody>
      </p:sp>
      <p:pic>
        <p:nvPicPr>
          <p:cNvPr id="10" name="Picture 2" descr="http://belloflostsouls.net/wp-content/uploads/2010/12/line_of_s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523" y="3913458"/>
            <a:ext cx="4673182" cy="23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314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T. No Fly Zone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U. Notice to Airman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30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Designated area where aircrafts may not fly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Abbreviated NFZ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215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Notice filed to aviation authority to notify aircraft pilots of: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potential hazards along flight route 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locations associated with the flight 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Abbreviated NOTAM</a:t>
            </a:r>
          </a:p>
        </p:txBody>
      </p:sp>
      <p:pic>
        <p:nvPicPr>
          <p:cNvPr id="4098" name="Picture 2" descr="http://sheltair.netweave.us/wp-content/uploads/2013/01/NOTAM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994" y="4837662"/>
            <a:ext cx="36576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39.tinypic.com/2vwus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839" y="4664387"/>
            <a:ext cx="2395120" cy="175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029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V. Air Traffic Control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72200" y="1583995"/>
            <a:ext cx="5183188" cy="823912"/>
          </a:xfrm>
        </p:spPr>
        <p:txBody>
          <a:bodyPr/>
          <a:lstStyle/>
          <a:p>
            <a:r>
              <a:rPr lang="en-US" dirty="0"/>
              <a:t>W. National Airspace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130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Directs aircraft traffic through controlled airspace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Abbreviated ATC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5954" y="2611114"/>
            <a:ext cx="5275680" cy="164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Airspace, navigation facilities and airports of the United States along with their rules and regulations </a:t>
            </a:r>
          </a:p>
          <a:p>
            <a:pPr marL="457200" lvl="0" indent="-4572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Abbreviated NAS</a:t>
            </a: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 </a:t>
            </a:r>
            <a:endParaRPr lang="en-US" altLang="en-US" sz="24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4" name="Picture 2" descr="http://www.nextgenaerosciences.com/Assets/air_traff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6877" y="4284808"/>
            <a:ext cx="3536484" cy="222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thumb/0/09/Airport_Oslo_Gardermoen_-_Control_tower.jpg/226px-Airport_Oslo_Gardermoen_-_Control_t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035" y="4161997"/>
            <a:ext cx="1679498" cy="22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thumb/6/61/Klia-control-tower.jpg/240px-Klia-control-tow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076" y="4144655"/>
            <a:ext cx="1690646" cy="225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047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Operations Key Terms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83995"/>
            <a:ext cx="5157787" cy="823912"/>
          </a:xfrm>
        </p:spPr>
        <p:txBody>
          <a:bodyPr/>
          <a:lstStyle/>
          <a:p>
            <a:r>
              <a:rPr lang="en-US" dirty="0"/>
              <a:t>X. Total Flight Restriction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895" y="2611114"/>
            <a:ext cx="5275680" cy="3668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Occurs when the FAA shuts down airspace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Announced by FAA 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Cannot be requested</a:t>
            </a:r>
          </a:p>
          <a:p>
            <a:pPr lvl="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Arial"/>
              </a:rPr>
              <a:t>Can occur at times of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Large stadium events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President arriving in a city </a:t>
            </a:r>
          </a:p>
          <a:p>
            <a:pPr lvl="1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/>
              </a:rPr>
              <a:t>And so forth </a:t>
            </a:r>
          </a:p>
        </p:txBody>
      </p:sp>
    </p:spTree>
    <p:extLst>
      <p:ext uri="{BB962C8B-B14F-4D97-AF65-F5344CB8AC3E}">
        <p14:creationId xmlns:p14="http://schemas.microsoft.com/office/powerpoint/2010/main" val="26090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Queen Bee (DH.82B)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6077"/>
          </a:xfrm>
        </p:spPr>
        <p:txBody>
          <a:bodyPr/>
          <a:lstStyle/>
          <a:p>
            <a:pPr marL="430213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>
                <a:solidFill>
                  <a:srgbClr val="005581"/>
                </a:solidFill>
              </a:rPr>
              <a:t>Gipsy Moth</a:t>
            </a:r>
            <a:r>
              <a:rPr lang="en-US" altLang="en-US" dirty="0"/>
              <a:t>, one of the most common aircrafts in UK in 1929</a:t>
            </a:r>
          </a:p>
          <a:p>
            <a:pPr marL="430213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/>
              <a:t>1935 - Put radio controls on a </a:t>
            </a:r>
            <a:r>
              <a:rPr lang="en-US" altLang="en-US" dirty="0">
                <a:solidFill>
                  <a:srgbClr val="005581"/>
                </a:solidFill>
              </a:rPr>
              <a:t>de Havilland Tiger Moth</a:t>
            </a:r>
            <a:r>
              <a:rPr lang="en-US" altLang="en-US" dirty="0"/>
              <a:t>, a successor to the Gipsy Moth</a:t>
            </a:r>
          </a:p>
          <a:p>
            <a:pPr marL="430213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>
                <a:solidFill>
                  <a:srgbClr val="005581"/>
                </a:solidFill>
              </a:rPr>
              <a:t>The Queen Bee (DH.82B) </a:t>
            </a:r>
            <a:r>
              <a:rPr lang="en-US" altLang="en-US" dirty="0"/>
              <a:t>was one of the first returnable and reusable UAV - used as practice targets. </a:t>
            </a:r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504" y="3992951"/>
            <a:ext cx="43275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65289" y="4065973"/>
            <a:ext cx="4651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5581"/>
                </a:solidFill>
              </a:rPr>
              <a:t>Aircrafts have commonly been named after insects </a:t>
            </a:r>
          </a:p>
        </p:txBody>
      </p:sp>
    </p:spTree>
    <p:extLst>
      <p:ext uri="{BB962C8B-B14F-4D97-AF65-F5344CB8AC3E}">
        <p14:creationId xmlns:p14="http://schemas.microsoft.com/office/powerpoint/2010/main" val="114636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TDD-1 – Target Drone Denny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0213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/>
              <a:t>Reginald Denny career as actor and radio control model aircrafts </a:t>
            </a:r>
          </a:p>
          <a:p>
            <a:pPr marL="430213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/>
              <a:t>Contract signed with the Navy was for TDD-1</a:t>
            </a:r>
          </a:p>
          <a:p>
            <a:pPr marL="430213" indent="-323850">
              <a:buSzPct val="45000"/>
              <a:buFont typeface="Wingdings" panose="05000000000000000000" pitchFamily="2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</a:pPr>
            <a:r>
              <a:rPr lang="en-US" altLang="en-US" dirty="0">
                <a:solidFill>
                  <a:srgbClr val="005581"/>
                </a:solidFill>
              </a:rPr>
              <a:t>The first instance of “Drone” being associated with remotely piloted vehicle </a:t>
            </a:r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80" y="3336685"/>
            <a:ext cx="5919938" cy="286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34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Other Names of Drones?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33426" y="1973108"/>
            <a:ext cx="2682338" cy="4070351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Quadcopter</a:t>
            </a:r>
          </a:p>
          <a:p>
            <a:r>
              <a:rPr lang="en-US" sz="2000" dirty="0" err="1">
                <a:latin typeface="+mn-lt"/>
              </a:rPr>
              <a:t>Multicopter</a:t>
            </a:r>
            <a:endParaRPr lang="en-US" sz="2000" dirty="0">
              <a:latin typeface="+mn-lt"/>
            </a:endParaRPr>
          </a:p>
          <a:p>
            <a:r>
              <a:rPr lang="en-US" sz="2000" dirty="0" err="1" smtClean="0">
                <a:latin typeface="+mn-lt"/>
              </a:rPr>
              <a:t>Hexicopter</a:t>
            </a:r>
            <a:endParaRPr lang="en-US" sz="2000" dirty="0" smtClean="0">
              <a:latin typeface="+mn-lt"/>
            </a:endParaRPr>
          </a:p>
          <a:p>
            <a:r>
              <a:rPr lang="en-US" sz="2000" dirty="0" err="1">
                <a:latin typeface="+mn-lt"/>
              </a:rPr>
              <a:t>Octorotor</a:t>
            </a:r>
            <a:endParaRPr lang="en-US" sz="2000" dirty="0">
              <a:latin typeface="+mn-lt"/>
            </a:endParaRPr>
          </a:p>
          <a:p>
            <a:r>
              <a:rPr lang="en-US" sz="2000" dirty="0" err="1">
                <a:latin typeface="+mn-lt"/>
              </a:rPr>
              <a:t>Hexarotor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  <p:pic>
        <p:nvPicPr>
          <p:cNvPr id="8" name="Picture 2" descr="http://www.tcea.org/wp-content/uploads/2015/10/dji-phantom-2-vision-quadcop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9089" y="4302139"/>
            <a:ext cx="3636453" cy="224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http://image.made-in-china.com/43f34j00pszQfGUWIFqr/Multi-Rotor-Uav-Drone-Aircraft-Multicop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7364" y="4229798"/>
            <a:ext cx="3493921" cy="231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1.rc.xiniu.com/rc/Navigates/16013/images/complexproIm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9685" y="4151141"/>
            <a:ext cx="3812405" cy="214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97153" y="1973108"/>
            <a:ext cx="68249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Unmanned Aircraft Vehicle - </a:t>
            </a:r>
            <a:r>
              <a:rPr lang="en-US" sz="2000" dirty="0" smtClean="0">
                <a:solidFill>
                  <a:srgbClr val="005581"/>
                </a:solidFill>
              </a:rPr>
              <a:t>UAV</a:t>
            </a:r>
          </a:p>
          <a:p>
            <a:r>
              <a:rPr lang="en-US" sz="2000" dirty="0" smtClean="0"/>
              <a:t>Unmanned Aerial System – </a:t>
            </a:r>
            <a:r>
              <a:rPr lang="en-US" sz="2000" dirty="0" smtClean="0">
                <a:solidFill>
                  <a:srgbClr val="005581"/>
                </a:solidFill>
              </a:rPr>
              <a:t>UAS</a:t>
            </a:r>
          </a:p>
          <a:p>
            <a:pPr lvl="0"/>
            <a:r>
              <a:rPr lang="en-US" altLang="en-US" sz="2000" dirty="0" smtClean="0">
                <a:solidFill>
                  <a:srgbClr val="000000"/>
                </a:solidFill>
                <a:latin typeface="Arial"/>
              </a:rPr>
              <a:t>Internationally known as Remotely Piloted Aircraft Systems (</a:t>
            </a:r>
            <a:r>
              <a:rPr lang="en-US" altLang="en-US" sz="2000" dirty="0" smtClean="0">
                <a:solidFill>
                  <a:srgbClr val="005581"/>
                </a:solidFill>
                <a:latin typeface="Arial"/>
              </a:rPr>
              <a:t>RPAS</a:t>
            </a:r>
            <a:r>
              <a:rPr lang="en-US" altLang="en-US" sz="2000" dirty="0" smtClean="0">
                <a:solidFill>
                  <a:srgbClr val="000000"/>
                </a:solidFill>
                <a:latin typeface="Arial"/>
              </a:rPr>
              <a:t>) </a:t>
            </a:r>
          </a:p>
          <a:p>
            <a:pPr lvl="0"/>
            <a:endParaRPr lang="en-US" altLang="en-US" sz="2000" dirty="0" smtClean="0">
              <a:solidFill>
                <a:srgbClr val="000000"/>
              </a:solidFill>
              <a:latin typeface="Arial"/>
            </a:endParaRPr>
          </a:p>
          <a:p>
            <a:r>
              <a:rPr lang="en-US" sz="2000" b="1" i="1" u="sng" dirty="0" smtClean="0">
                <a:solidFill>
                  <a:srgbClr val="005581"/>
                </a:solidFill>
              </a:rPr>
              <a:t>UAS</a:t>
            </a:r>
            <a:r>
              <a:rPr lang="en-US" sz="2000" b="1" i="1" u="sng" dirty="0" smtClean="0"/>
              <a:t> is the correct nomenclature for the FAA</a:t>
            </a:r>
            <a:endParaRPr lang="en-US" sz="2000" b="1" i="1" u="sng" dirty="0"/>
          </a:p>
        </p:txBody>
      </p:sp>
    </p:spTree>
    <p:extLst>
      <p:ext uri="{BB962C8B-B14F-4D97-AF65-F5344CB8AC3E}">
        <p14:creationId xmlns:p14="http://schemas.microsoft.com/office/powerpoint/2010/main" val="167810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Classification of Drones</a:t>
            </a:r>
          </a:p>
        </p:txBody>
      </p:sp>
    </p:spTree>
    <p:extLst>
      <p:ext uri="{BB962C8B-B14F-4D97-AF65-F5344CB8AC3E}">
        <p14:creationId xmlns:p14="http://schemas.microsoft.com/office/powerpoint/2010/main" val="51135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9419" y="1845734"/>
            <a:ext cx="6803923" cy="4115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Diagram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1" y="1845734"/>
            <a:ext cx="4212138" cy="4023360"/>
          </a:xfrm>
        </p:spPr>
        <p:txBody>
          <a:bodyPr/>
          <a:lstStyle/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Laws that affect aircrafts affect Model Aircrafts and Unmanned Aircrafts 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Laws that affect Unmanned Aircrafts also affect Model Aircrafts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29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698</TotalTime>
  <Words>1455</Words>
  <Application>Microsoft Macintosh PowerPoint</Application>
  <PresentationFormat>Widescreen</PresentationFormat>
  <Paragraphs>298</Paragraphs>
  <Slides>47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 Light</vt:lpstr>
      <vt:lpstr>Wingdings</vt:lpstr>
      <vt:lpstr>Arial</vt:lpstr>
      <vt:lpstr>Calibri</vt:lpstr>
      <vt:lpstr>Retrospect</vt:lpstr>
      <vt:lpstr>PowerPoint Presentation</vt:lpstr>
      <vt:lpstr>Drone</vt:lpstr>
      <vt:lpstr>Why Fly Drones?</vt:lpstr>
      <vt:lpstr>Where Did the Term “Drone” come from?</vt:lpstr>
      <vt:lpstr>The Queen Bee (DH.82B)</vt:lpstr>
      <vt:lpstr>TDD-1 – Target Drone Denny 1</vt:lpstr>
      <vt:lpstr>What are Some Other Names of Drones?</vt:lpstr>
      <vt:lpstr>Classification of Drones</vt:lpstr>
      <vt:lpstr>Classification Diagram</vt:lpstr>
      <vt:lpstr>Classification of Drones</vt:lpstr>
      <vt:lpstr>How Long do Drones Fly?</vt:lpstr>
      <vt:lpstr>Flying UAS</vt:lpstr>
      <vt:lpstr>What Permissions are Needed to Legally Fly?</vt:lpstr>
      <vt:lpstr>What Items Do You Need To Legally Fly?</vt:lpstr>
      <vt:lpstr>Recreational/Class Curriculum</vt:lpstr>
      <vt:lpstr>UC User Flight Workflow</vt:lpstr>
      <vt:lpstr>Where can we fly?</vt:lpstr>
      <vt:lpstr>Where is it legal to fly? Where is it safe to fly?</vt:lpstr>
      <vt:lpstr>Airspace Classifications</vt:lpstr>
      <vt:lpstr>RDU Airspace</vt:lpstr>
      <vt:lpstr>PowerPoint Presentation</vt:lpstr>
      <vt:lpstr>Mapping Solutions</vt:lpstr>
      <vt:lpstr>Quadcopter Anatomy</vt:lpstr>
      <vt:lpstr>How to Operate a Drone</vt:lpstr>
      <vt:lpstr>How to Operate a Drone</vt:lpstr>
      <vt:lpstr>UAS Operation</vt:lpstr>
      <vt:lpstr>UAS Operation</vt:lpstr>
      <vt:lpstr>UAS Operation</vt:lpstr>
      <vt:lpstr>UAS Operation</vt:lpstr>
      <vt:lpstr>Drone Rotational Motion</vt:lpstr>
      <vt:lpstr>What Can Go Wrong?</vt:lpstr>
      <vt:lpstr>Things That Go Wrong</vt:lpstr>
      <vt:lpstr>Getting Trained </vt:lpstr>
      <vt:lpstr>Appendix: Common UAS Key Terms (Marketing terms, special features, add-ons)</vt:lpstr>
      <vt:lpstr>UAS Operations Key Terms</vt:lpstr>
      <vt:lpstr>UAS Operations Key Terms</vt:lpstr>
      <vt:lpstr>UAS Operations Key Terms</vt:lpstr>
      <vt:lpstr>UAS Operations Key Terms</vt:lpstr>
      <vt:lpstr>UAS Operations Key Terms</vt:lpstr>
      <vt:lpstr>UAS Operations Key Terms</vt:lpstr>
      <vt:lpstr>UAS Operations Key Terms</vt:lpstr>
      <vt:lpstr>UAS Operations Key Terms</vt:lpstr>
      <vt:lpstr>UAS Operations Key Terms</vt:lpstr>
      <vt:lpstr>UAS Operations Key Terms</vt:lpstr>
      <vt:lpstr>UAS Operations Key Terms</vt:lpstr>
      <vt:lpstr>UAS Operations Key Terms</vt:lpstr>
      <vt:lpstr>UAS Operations Key Terms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King</dc:creator>
  <cp:lastModifiedBy>Steven King</cp:lastModifiedBy>
  <cp:revision>7</cp:revision>
  <dcterms:created xsi:type="dcterms:W3CDTF">2018-01-30T16:18:58Z</dcterms:created>
  <dcterms:modified xsi:type="dcterms:W3CDTF">2018-01-31T03:57:18Z</dcterms:modified>
</cp:coreProperties>
</file>